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
  </p:handoutMasterIdLst>
  <p:sldIdLst>
    <p:sldId id="256" r:id="rId2"/>
    <p:sldId id="276" r:id="rId3"/>
    <p:sldId id="279" r:id="rId4"/>
    <p:sldId id="267" r:id="rId5"/>
    <p:sldId id="285" r:id="rId6"/>
    <p:sldId id="284" r:id="rId7"/>
    <p:sldId id="266" r:id="rId8"/>
    <p:sldId id="286" r:id="rId9"/>
    <p:sldId id="282" r:id="rId10"/>
    <p:sldId id="283" r:id="rId11"/>
    <p:sldId id="281" r:id="rId12"/>
  </p:sldIdLst>
  <p:sldSz cx="12192000" cy="685800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408"/>
          </a:xfrm>
          <a:prstGeom prst="rect">
            <a:avLst/>
          </a:prstGeom>
        </p:spPr>
        <p:txBody>
          <a:bodyPr vert="horz" lIns="91440" tIns="45720" rIns="91440" bIns="45720" rtlCol="0"/>
          <a:lstStyle>
            <a:lvl1pPr algn="r">
              <a:defRPr sz="1200"/>
            </a:lvl1pPr>
          </a:lstStyle>
          <a:p>
            <a:fld id="{44164792-B265-4418-8AB2-F8B0C47074A6}" type="datetimeFigureOut">
              <a:rPr lang="en-US" smtClean="0"/>
              <a:t>3/22/2016</a:t>
            </a:fld>
            <a:endParaRPr lang="en-US"/>
          </a:p>
        </p:txBody>
      </p:sp>
      <p:sp>
        <p:nvSpPr>
          <p:cNvPr id="4" name="Footer Placeholder 3"/>
          <p:cNvSpPr>
            <a:spLocks noGrp="1"/>
          </p:cNvSpPr>
          <p:nvPr>
            <p:ph type="ftr" sz="quarter" idx="2"/>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9"/>
            <a:ext cx="2971800" cy="463407"/>
          </a:xfrm>
          <a:prstGeom prst="rect">
            <a:avLst/>
          </a:prstGeom>
        </p:spPr>
        <p:txBody>
          <a:bodyPr vert="horz" lIns="91440" tIns="45720" rIns="91440" bIns="45720" rtlCol="0" anchor="b"/>
          <a:lstStyle>
            <a:lvl1pPr algn="r">
              <a:defRPr sz="1200"/>
            </a:lvl1pPr>
          </a:lstStyle>
          <a:p>
            <a:fld id="{784DF414-6CCF-426A-A7C2-55F219EA598C}" type="slidenum">
              <a:rPr lang="en-US" smtClean="0"/>
              <a:t>‹#›</a:t>
            </a:fld>
            <a:endParaRPr lang="en-US"/>
          </a:p>
        </p:txBody>
      </p:sp>
    </p:spTree>
    <p:extLst>
      <p:ext uri="{BB962C8B-B14F-4D97-AF65-F5344CB8AC3E}">
        <p14:creationId xmlns:p14="http://schemas.microsoft.com/office/powerpoint/2010/main" val="7278589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3/22/2016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YEZnrySrt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tPJPFnesV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1525542"/>
          </a:xfrm>
        </p:spPr>
        <p:txBody>
          <a:bodyPr/>
          <a:lstStyle/>
          <a:p>
            <a:r>
              <a:rPr lang="en-US" dirty="0" smtClean="0"/>
              <a:t>anxiety</a:t>
            </a:r>
            <a:endParaRPr lang="en-US" dirty="0"/>
          </a:p>
        </p:txBody>
      </p:sp>
      <p:sp>
        <p:nvSpPr>
          <p:cNvPr id="3" name="Subtitle 2"/>
          <p:cNvSpPr>
            <a:spLocks noGrp="1"/>
          </p:cNvSpPr>
          <p:nvPr>
            <p:ph type="subTitle" idx="1"/>
          </p:nvPr>
        </p:nvSpPr>
        <p:spPr>
          <a:xfrm>
            <a:off x="1846014" y="2909455"/>
            <a:ext cx="8689976" cy="2671948"/>
          </a:xfrm>
        </p:spPr>
        <p:txBody>
          <a:bodyPr>
            <a:normAutofit/>
          </a:bodyPr>
          <a:lstStyle/>
          <a:p>
            <a:r>
              <a:rPr lang="en-US" dirty="0" smtClean="0"/>
              <a:t>5-point anxiety rating scale and breathing</a:t>
            </a:r>
          </a:p>
          <a:p>
            <a:r>
              <a:rPr lang="en-US" dirty="0" smtClean="0"/>
              <a:t>BY: Mrs. </a:t>
            </a:r>
            <a:r>
              <a:rPr lang="en-US" dirty="0" err="1" smtClean="0"/>
              <a:t>Degnan</a:t>
            </a:r>
            <a:endParaRPr lang="en-US" dirty="0" smtClean="0"/>
          </a:p>
          <a:p>
            <a:endParaRPr lang="en-US" dirty="0"/>
          </a:p>
          <a:p>
            <a:r>
              <a:rPr lang="en-US" dirty="0" smtClean="0"/>
              <a:t>(Please have a pencil ready)</a:t>
            </a:r>
            <a:endParaRPr lang="en-US" dirty="0"/>
          </a:p>
        </p:txBody>
      </p:sp>
    </p:spTree>
    <p:extLst>
      <p:ext uri="{BB962C8B-B14F-4D97-AF65-F5344CB8AC3E}">
        <p14:creationId xmlns:p14="http://schemas.microsoft.com/office/powerpoint/2010/main" val="38320957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Content Placeholder 2"/>
          <p:cNvSpPr>
            <a:spLocks noGrp="1"/>
          </p:cNvSpPr>
          <p:nvPr>
            <p:ph sz="quarter" idx="13"/>
          </p:nvPr>
        </p:nvSpPr>
        <p:spPr/>
        <p:txBody>
          <a:bodyPr/>
          <a:lstStyle/>
          <a:p>
            <a:r>
              <a:rPr lang="en-US" dirty="0" smtClean="0"/>
              <a:t>Please answer the questions on the back of your paper</a:t>
            </a:r>
          </a:p>
          <a:p>
            <a:r>
              <a:rPr lang="en-US" dirty="0" smtClean="0"/>
              <a:t>It’s </a:t>
            </a:r>
            <a:r>
              <a:rPr lang="en-US" dirty="0" smtClean="0"/>
              <a:t>important to be in tune with your own levels of anxiety in certain circumstances.  A 5-point scale can help.</a:t>
            </a:r>
          </a:p>
          <a:p>
            <a:r>
              <a:rPr lang="en-US" dirty="0" smtClean="0"/>
              <a:t>After that…</a:t>
            </a:r>
            <a:endParaRPr lang="en-US" dirty="0"/>
          </a:p>
        </p:txBody>
      </p:sp>
    </p:spTree>
    <p:extLst>
      <p:ext uri="{BB962C8B-B14F-4D97-AF65-F5344CB8AC3E}">
        <p14:creationId xmlns:p14="http://schemas.microsoft.com/office/powerpoint/2010/main" val="4061569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breathe!</a:t>
            </a:r>
            <a:endParaRPr lang="en-US" dirty="0"/>
          </a:p>
        </p:txBody>
      </p:sp>
      <p:sp>
        <p:nvSpPr>
          <p:cNvPr id="3" name="Content Placeholder 2"/>
          <p:cNvSpPr>
            <a:spLocks noGrp="1"/>
          </p:cNvSpPr>
          <p:nvPr>
            <p:ph sz="quarter" idx="13"/>
          </p:nvPr>
        </p:nvSpPr>
        <p:spPr/>
        <p:txBody>
          <a:bodyPr/>
          <a:lstStyle/>
          <a:p>
            <a:r>
              <a:rPr lang="en-US" dirty="0">
                <a:hlinkClick r:id="rId2"/>
              </a:rPr>
              <a:t>https://www.youtube.com/watch?v=-</a:t>
            </a:r>
            <a:r>
              <a:rPr lang="en-US" dirty="0" smtClean="0">
                <a:hlinkClick r:id="rId2"/>
              </a:rPr>
              <a:t>YEZnrySrtQ</a:t>
            </a:r>
            <a:endParaRPr lang="en-US" dirty="0" smtClean="0"/>
          </a:p>
          <a:p>
            <a:endParaRPr lang="en-US" dirty="0"/>
          </a:p>
        </p:txBody>
      </p:sp>
    </p:spTree>
    <p:extLst>
      <p:ext uri="{BB962C8B-B14F-4D97-AF65-F5344CB8AC3E}">
        <p14:creationId xmlns:p14="http://schemas.microsoft.com/office/powerpoint/2010/main" val="1954274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from last lesson</a:t>
            </a:r>
            <a:endParaRPr lang="en-US" dirty="0"/>
          </a:p>
        </p:txBody>
      </p:sp>
      <p:sp>
        <p:nvSpPr>
          <p:cNvPr id="3" name="Content Placeholder 2"/>
          <p:cNvSpPr>
            <a:spLocks noGrp="1"/>
          </p:cNvSpPr>
          <p:nvPr>
            <p:ph sz="quarter" idx="13"/>
          </p:nvPr>
        </p:nvSpPr>
        <p:spPr/>
        <p:txBody>
          <a:bodyPr/>
          <a:lstStyle/>
          <a:p>
            <a:r>
              <a:rPr lang="en-US" dirty="0" smtClean="0"/>
              <a:t>What is anxiety?</a:t>
            </a:r>
          </a:p>
          <a:p>
            <a:r>
              <a:rPr lang="en-US" dirty="0" smtClean="0"/>
              <a:t>What do we call the response that is set off by the brain when you get anxious?</a:t>
            </a:r>
          </a:p>
          <a:p>
            <a:r>
              <a:rPr lang="en-US" dirty="0" smtClean="0"/>
              <a:t>What part of the brain is responsible for that reaction?</a:t>
            </a:r>
          </a:p>
          <a:p>
            <a:r>
              <a:rPr lang="en-US" dirty="0" smtClean="0"/>
              <a:t>What are some physical symptoms of anxiety?</a:t>
            </a:r>
            <a:endParaRPr lang="en-US" dirty="0"/>
          </a:p>
        </p:txBody>
      </p:sp>
    </p:spTree>
    <p:extLst>
      <p:ext uri="{BB962C8B-B14F-4D97-AF65-F5344CB8AC3E}">
        <p14:creationId xmlns:p14="http://schemas.microsoft.com/office/powerpoint/2010/main" val="16223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goals</a:t>
            </a:r>
            <a:endParaRPr lang="en-US" dirty="0"/>
          </a:p>
        </p:txBody>
      </p:sp>
      <p:sp>
        <p:nvSpPr>
          <p:cNvPr id="3" name="Content Placeholder 2"/>
          <p:cNvSpPr>
            <a:spLocks noGrp="1"/>
          </p:cNvSpPr>
          <p:nvPr>
            <p:ph sz="quarter" idx="13"/>
          </p:nvPr>
        </p:nvSpPr>
        <p:spPr/>
        <p:txBody>
          <a:bodyPr/>
          <a:lstStyle/>
          <a:p>
            <a:r>
              <a:rPr lang="en-US" dirty="0" smtClean="0"/>
              <a:t>Identify anxiety levels on a 5-point scale</a:t>
            </a:r>
          </a:p>
          <a:p>
            <a:r>
              <a:rPr lang="en-US" dirty="0" smtClean="0"/>
              <a:t>Benefits of deep breathing – physical and mental</a:t>
            </a:r>
          </a:p>
          <a:p>
            <a:endParaRPr lang="en-US" dirty="0" smtClean="0"/>
          </a:p>
        </p:txBody>
      </p:sp>
    </p:spTree>
    <p:extLst>
      <p:ext uri="{BB962C8B-B14F-4D97-AF65-F5344CB8AC3E}">
        <p14:creationId xmlns:p14="http://schemas.microsoft.com/office/powerpoint/2010/main" val="1466880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3" name="Content Placeholder 2"/>
          <p:cNvSpPr>
            <a:spLocks noGrp="1"/>
          </p:cNvSpPr>
          <p:nvPr>
            <p:ph sz="quarter" idx="13"/>
          </p:nvPr>
        </p:nvSpPr>
        <p:spPr/>
        <p:txBody>
          <a:bodyPr/>
          <a:lstStyle/>
          <a:p>
            <a:r>
              <a:rPr lang="en-US" dirty="0" smtClean="0"/>
              <a:t>Gauge your feelings on a 1 to 5 scale: 1 is perfectly calm, 5 is extremely anxious</a:t>
            </a:r>
          </a:p>
          <a:p>
            <a:r>
              <a:rPr lang="en-US" dirty="0"/>
              <a:t>It helps to become aware of our levels of anxiety in any given situation</a:t>
            </a:r>
          </a:p>
          <a:p>
            <a:r>
              <a:rPr lang="en-US" dirty="0"/>
              <a:t>Some coping skills work well at lower levels, but may not be as effective once you are at a higher level</a:t>
            </a:r>
          </a:p>
          <a:p>
            <a:r>
              <a:rPr lang="en-US" dirty="0"/>
              <a:t>It also helps to identify when you are starting to feel anxious (a 2 or 3) and begin using coping skills before escalating to a 4 or a 5</a:t>
            </a:r>
          </a:p>
          <a:p>
            <a:endParaRPr lang="en-US" dirty="0" smtClean="0"/>
          </a:p>
          <a:p>
            <a:pPr lvl="1"/>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067" y="3869592"/>
            <a:ext cx="2154810" cy="2074005"/>
          </a:xfrm>
          <a:prstGeom prst="rect">
            <a:avLst/>
          </a:prstGeom>
        </p:spPr>
      </p:pic>
    </p:spTree>
    <p:extLst>
      <p:ext uri="{BB962C8B-B14F-4D97-AF65-F5344CB8AC3E}">
        <p14:creationId xmlns:p14="http://schemas.microsoft.com/office/powerpoint/2010/main" val="2257172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anxiety at differe</a:t>
            </a:r>
            <a:r>
              <a:rPr lang="en-US" dirty="0" smtClean="0"/>
              <a:t>nt levels</a:t>
            </a:r>
            <a:endParaRPr lang="en-US" dirty="0"/>
          </a:p>
        </p:txBody>
      </p:sp>
      <p:sp>
        <p:nvSpPr>
          <p:cNvPr id="3" name="Content Placeholder 2"/>
          <p:cNvSpPr>
            <a:spLocks noGrp="1"/>
          </p:cNvSpPr>
          <p:nvPr>
            <p:ph sz="quarter" idx="13"/>
          </p:nvPr>
        </p:nvSpPr>
        <p:spPr/>
        <p:txBody>
          <a:bodyPr/>
          <a:lstStyle/>
          <a:p>
            <a:r>
              <a:rPr lang="en-US" dirty="0" smtClean="0"/>
              <a:t>5 groups</a:t>
            </a:r>
          </a:p>
          <a:p>
            <a:r>
              <a:rPr lang="en-US" dirty="0" smtClean="0"/>
              <a:t>What might you feel at each level?  Physical</a:t>
            </a:r>
            <a:r>
              <a:rPr lang="en-US" dirty="0" smtClean="0"/>
              <a:t>, emotional, thoughts</a:t>
            </a:r>
            <a:endParaRPr lang="en-US" dirty="0" smtClean="0"/>
          </a:p>
          <a:p>
            <a:r>
              <a:rPr lang="en-US" dirty="0" smtClean="0"/>
              <a:t>1</a:t>
            </a:r>
          </a:p>
          <a:p>
            <a:r>
              <a:rPr lang="en-US" dirty="0" smtClean="0"/>
              <a:t>2</a:t>
            </a:r>
          </a:p>
          <a:p>
            <a:r>
              <a:rPr lang="en-US" dirty="0" smtClean="0"/>
              <a:t>3</a:t>
            </a:r>
          </a:p>
          <a:p>
            <a:r>
              <a:rPr lang="en-US" dirty="0" smtClean="0"/>
              <a:t>4</a:t>
            </a:r>
          </a:p>
          <a:p>
            <a:r>
              <a:rPr lang="en-US" dirty="0" smtClean="0"/>
              <a:t>5</a:t>
            </a:r>
          </a:p>
        </p:txBody>
      </p:sp>
    </p:spTree>
    <p:extLst>
      <p:ext uri="{BB962C8B-B14F-4D97-AF65-F5344CB8AC3E}">
        <p14:creationId xmlns:p14="http://schemas.microsoft.com/office/powerpoint/2010/main" val="33775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what?</a:t>
            </a:r>
            <a:endParaRPr lang="en-US" dirty="0"/>
          </a:p>
        </p:txBody>
      </p:sp>
      <p:sp>
        <p:nvSpPr>
          <p:cNvPr id="3" name="Content Placeholder 2"/>
          <p:cNvSpPr>
            <a:spLocks noGrp="1"/>
          </p:cNvSpPr>
          <p:nvPr>
            <p:ph sz="quarter" idx="13"/>
          </p:nvPr>
        </p:nvSpPr>
        <p:spPr/>
        <p:txBody>
          <a:bodyPr/>
          <a:lstStyle/>
          <a:p>
            <a:r>
              <a:rPr lang="en-US" dirty="0" smtClean="0"/>
              <a:t>Once you have identified your level of anxiety (1-5) you can start to use some coping skills</a:t>
            </a:r>
          </a:p>
          <a:p>
            <a:r>
              <a:rPr lang="en-US" dirty="0" smtClean="0"/>
              <a:t>Some coping skills are more effective at lower levels (1-3) but may not be as helpful at a 4 or 5</a:t>
            </a:r>
          </a:p>
          <a:p>
            <a:r>
              <a:rPr lang="en-US" dirty="0" smtClean="0"/>
              <a:t>Specific coping skills will be discussed in detail in our next lesson</a:t>
            </a:r>
            <a:endParaRPr lang="en-US" dirty="0"/>
          </a:p>
          <a:p>
            <a:r>
              <a:rPr lang="en-US" dirty="0" smtClean="0"/>
              <a:t>But, </a:t>
            </a:r>
            <a:r>
              <a:rPr lang="en-US" dirty="0" smtClean="0"/>
              <a:t>today we will focus on</a:t>
            </a:r>
            <a:r>
              <a:rPr lang="en-US" dirty="0" smtClean="0"/>
              <a:t> </a:t>
            </a:r>
            <a:r>
              <a:rPr lang="en-US" dirty="0" smtClean="0"/>
              <a:t>one thing that can help at any level…</a:t>
            </a:r>
            <a:endParaRPr lang="en-US" dirty="0"/>
          </a:p>
        </p:txBody>
      </p:sp>
    </p:spTree>
    <p:extLst>
      <p:ext uri="{BB962C8B-B14F-4D97-AF65-F5344CB8AC3E}">
        <p14:creationId xmlns:p14="http://schemas.microsoft.com/office/powerpoint/2010/main" val="1280168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breathing</a:t>
            </a:r>
            <a:endParaRPr lang="en-US" dirty="0"/>
          </a:p>
        </p:txBody>
      </p:sp>
      <p:sp>
        <p:nvSpPr>
          <p:cNvPr id="3" name="Content Placeholder 2"/>
          <p:cNvSpPr>
            <a:spLocks noGrp="1"/>
          </p:cNvSpPr>
          <p:nvPr>
            <p:ph sz="quarter" idx="13"/>
          </p:nvPr>
        </p:nvSpPr>
        <p:spPr>
          <a:xfrm>
            <a:off x="860747" y="2012762"/>
            <a:ext cx="10470505" cy="4273738"/>
          </a:xfrm>
        </p:spPr>
        <p:txBody>
          <a:bodyPr>
            <a:normAutofit fontScale="92500" lnSpcReduction="10000"/>
          </a:bodyPr>
          <a:lstStyle/>
          <a:p>
            <a:pPr lvl="1"/>
            <a:r>
              <a:rPr lang="en-US" sz="2000" dirty="0" smtClean="0"/>
              <a:t>Anxiety response (fight, flight or freeze) in the brain makes our heart beat faster, and our breathing gets more shallow.  Less oxygen gets to the brain, and we can feel dizzy or have trouble focusing.</a:t>
            </a:r>
          </a:p>
          <a:p>
            <a:pPr lvl="1"/>
            <a:endParaRPr lang="en-US" sz="2000" dirty="0" smtClean="0"/>
          </a:p>
          <a:p>
            <a:pPr lvl="1"/>
            <a:r>
              <a:rPr lang="en-US" sz="2000" dirty="0" smtClean="0"/>
              <a:t>take </a:t>
            </a:r>
            <a:r>
              <a:rPr lang="en-US" sz="2000" dirty="0" smtClean="0"/>
              <a:t>slow, deep </a:t>
            </a:r>
            <a:r>
              <a:rPr lang="en-US" sz="2000" dirty="0" smtClean="0"/>
              <a:t>breaths</a:t>
            </a:r>
          </a:p>
          <a:p>
            <a:pPr lvl="2"/>
            <a:r>
              <a:rPr lang="en-US" dirty="0" smtClean="0"/>
              <a:t>begins </a:t>
            </a:r>
            <a:r>
              <a:rPr lang="en-US" dirty="0" smtClean="0"/>
              <a:t>to slow your pulse, and get more oxygen to your brain, helping you feel more in control and think more clearly.</a:t>
            </a:r>
          </a:p>
          <a:p>
            <a:pPr marL="457200" lvl="1" indent="0">
              <a:buNone/>
            </a:pPr>
            <a:endParaRPr lang="en-US" sz="2000" dirty="0" smtClean="0"/>
          </a:p>
          <a:p>
            <a:pPr lvl="1"/>
            <a:r>
              <a:rPr lang="en-US" sz="2000" u="sng" dirty="0" smtClean="0"/>
              <a:t>Just one deep breath isn’t enough!</a:t>
            </a:r>
          </a:p>
          <a:p>
            <a:pPr lvl="1"/>
            <a:endParaRPr lang="en-US" sz="2000" dirty="0" smtClean="0"/>
          </a:p>
          <a:p>
            <a:pPr lvl="1"/>
            <a:r>
              <a:rPr lang="en-US" sz="2000" dirty="0" smtClean="0"/>
              <a:t>It can help to imagine smelling a pleasant smell (flowers, cookies, </a:t>
            </a:r>
            <a:r>
              <a:rPr lang="en-US" sz="2000" dirty="0" err="1" smtClean="0"/>
              <a:t>etc</a:t>
            </a:r>
            <a:r>
              <a:rPr lang="en-US" sz="2000" dirty="0" smtClean="0"/>
              <a:t>) and then imagine blowing bubbles, or blowing out birthday candles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434" y="311141"/>
            <a:ext cx="1833690" cy="1714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790" y="252950"/>
            <a:ext cx="1221740" cy="1759812"/>
          </a:xfrm>
          <a:prstGeom prst="rect">
            <a:avLst/>
          </a:prstGeom>
        </p:spPr>
      </p:pic>
    </p:spTree>
    <p:extLst>
      <p:ext uri="{BB962C8B-B14F-4D97-AF65-F5344CB8AC3E}">
        <p14:creationId xmlns:p14="http://schemas.microsoft.com/office/powerpoint/2010/main" val="9627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breathing</a:t>
            </a:r>
            <a:endParaRPr lang="en-US" dirty="0"/>
          </a:p>
        </p:txBody>
      </p:sp>
      <p:sp>
        <p:nvSpPr>
          <p:cNvPr id="3" name="Content Placeholder 2"/>
          <p:cNvSpPr>
            <a:spLocks noGrp="1"/>
          </p:cNvSpPr>
          <p:nvPr>
            <p:ph sz="quarter" idx="13"/>
          </p:nvPr>
        </p:nvSpPr>
        <p:spPr>
          <a:xfrm>
            <a:off x="1669149" y="2428308"/>
            <a:ext cx="3684104" cy="4219239"/>
          </a:xfrm>
        </p:spPr>
        <p:txBody>
          <a:bodyPr/>
          <a:lstStyle/>
          <a:p>
            <a:r>
              <a:rPr lang="en-US" dirty="0" smtClean="0"/>
              <a:t>Slows down your pulse</a:t>
            </a:r>
          </a:p>
          <a:p>
            <a:r>
              <a:rPr lang="en-US" dirty="0" smtClean="0"/>
              <a:t>begins to regulate blood flow and reverse the anxiety reaction</a:t>
            </a:r>
          </a:p>
          <a:p>
            <a:r>
              <a:rPr lang="en-US" dirty="0" smtClean="0"/>
              <a:t>You can increase the counts to 6, then 8</a:t>
            </a:r>
            <a:endParaRPr lang="en-US" dirty="0"/>
          </a:p>
        </p:txBody>
      </p:sp>
      <p:pic>
        <p:nvPicPr>
          <p:cNvPr id="1026" name="Picture 2" descr="Square brea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387" y="1610139"/>
            <a:ext cx="4351370" cy="441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60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a:t>
            </a:r>
            <a:endParaRPr lang="en-US" dirty="0"/>
          </a:p>
        </p:txBody>
      </p:sp>
      <p:sp>
        <p:nvSpPr>
          <p:cNvPr id="3" name="Content Placeholder 2"/>
          <p:cNvSpPr>
            <a:spLocks noGrp="1"/>
          </p:cNvSpPr>
          <p:nvPr>
            <p:ph sz="quarter" idx="13"/>
          </p:nvPr>
        </p:nvSpPr>
        <p:spPr/>
        <p:txBody>
          <a:bodyPr/>
          <a:lstStyle/>
          <a:p>
            <a:r>
              <a:rPr lang="en-US" dirty="0" smtClean="0"/>
              <a:t>Take your pulse</a:t>
            </a:r>
          </a:p>
          <a:p>
            <a:r>
              <a:rPr lang="en-US" dirty="0" smtClean="0">
                <a:hlinkClick r:id="rId2"/>
              </a:rPr>
              <a:t>Let’s run</a:t>
            </a:r>
            <a:r>
              <a:rPr lang="en-US" dirty="0" smtClean="0"/>
              <a:t>!  By running/dancing/moving, we will speed up your pulse and simulate the anxiety response in your body</a:t>
            </a:r>
          </a:p>
          <a:p>
            <a:r>
              <a:rPr lang="en-US" dirty="0" smtClean="0"/>
              <a:t>Take your pulse again – how much did it speed up?</a:t>
            </a:r>
          </a:p>
          <a:p>
            <a:r>
              <a:rPr lang="en-US" dirty="0" smtClean="0"/>
              <a:t>use Square breathing to bring our pulse back down (in, hold, out, </a:t>
            </a:r>
            <a:r>
              <a:rPr lang="en-US" dirty="0" smtClean="0"/>
              <a:t>hold)</a:t>
            </a:r>
            <a:endParaRPr lang="en-US" dirty="0" smtClean="0"/>
          </a:p>
          <a:p>
            <a:r>
              <a:rPr lang="en-US" dirty="0" smtClean="0"/>
              <a:t>Is your pulse back to normal? (60-100 bpm)</a:t>
            </a:r>
          </a:p>
          <a:p>
            <a:r>
              <a:rPr lang="en-US" dirty="0" smtClean="0"/>
              <a:t>Did you notice any other changes</a:t>
            </a:r>
            <a:endParaRPr lang="en-US" dirty="0"/>
          </a:p>
        </p:txBody>
      </p:sp>
    </p:spTree>
    <p:extLst>
      <p:ext uri="{BB962C8B-B14F-4D97-AF65-F5344CB8AC3E}">
        <p14:creationId xmlns:p14="http://schemas.microsoft.com/office/powerpoint/2010/main" val="9936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13569</TotalTime>
  <Words>522</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 Cen MT</vt:lpstr>
      <vt:lpstr>Droplet</vt:lpstr>
      <vt:lpstr>anxiety</vt:lpstr>
      <vt:lpstr>Review from last lesson</vt:lpstr>
      <vt:lpstr>Today’s goals</vt:lpstr>
      <vt:lpstr>First things first</vt:lpstr>
      <vt:lpstr>Symptoms of anxiety at different levels</vt:lpstr>
      <vt:lpstr>Then what?</vt:lpstr>
      <vt:lpstr>Deep breathing</vt:lpstr>
      <vt:lpstr>Square breathing</vt:lpstr>
      <vt:lpstr>Let’s try it!</vt:lpstr>
      <vt:lpstr>Wrapping up</vt:lpstr>
      <vt:lpstr>Just breathe!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stress and anxiety</dc:title>
  <dc:creator>Mark</dc:creator>
  <cp:lastModifiedBy>Degnan, Rebecca</cp:lastModifiedBy>
  <cp:revision>186</cp:revision>
  <cp:lastPrinted>2016-01-21T16:01:30Z</cp:lastPrinted>
  <dcterms:created xsi:type="dcterms:W3CDTF">2015-12-12T14:25:22Z</dcterms:created>
  <dcterms:modified xsi:type="dcterms:W3CDTF">2016-03-22T16:50:51Z</dcterms:modified>
</cp:coreProperties>
</file>