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73" r:id="rId3"/>
    <p:sldId id="257" r:id="rId4"/>
    <p:sldId id="259" r:id="rId5"/>
    <p:sldId id="260" r:id="rId6"/>
    <p:sldId id="261" r:id="rId7"/>
    <p:sldId id="258" r:id="rId8"/>
    <p:sldId id="263" r:id="rId9"/>
    <p:sldId id="262" r:id="rId10"/>
    <p:sldId id="276" r:id="rId11"/>
    <p:sldId id="274" r:id="rId12"/>
    <p:sldId id="277" r:id="rId13"/>
  </p:sldIdLst>
  <p:sldSz cx="12192000" cy="6858000"/>
  <p:notesSz cx="68580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A3C8D-6BAB-47C2-A760-F7587D4F0C0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8813" y="1154113"/>
            <a:ext cx="55403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4861"/>
            <a:ext cx="548640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669"/>
            <a:ext cx="297180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98654-0461-42D7-8557-D6E281261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17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8654-0461-42D7-8557-D6E281261B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92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8654-0461-42D7-8557-D6E281261B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02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8654-0461-42D7-8557-D6E281261B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81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8654-0461-42D7-8557-D6E281261B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79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8654-0461-42D7-8557-D6E281261B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58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8654-0461-42D7-8557-D6E281261B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39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8654-0461-42D7-8557-D6E281261B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02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8654-0461-42D7-8557-D6E281261B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24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8654-0461-42D7-8557-D6E281261B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72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8654-0461-42D7-8557-D6E281261B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44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8654-0461-42D7-8557-D6E281261B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01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8654-0461-42D7-8557-D6E281261B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3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lickers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anxiety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Descriptions and symptoms</a:t>
            </a:r>
          </a:p>
          <a:p>
            <a:r>
              <a:rPr lang="en-US" dirty="0" smtClean="0"/>
              <a:t>BY: Mrs. </a:t>
            </a:r>
            <a:r>
              <a:rPr lang="en-US" dirty="0" err="1" smtClean="0"/>
              <a:t>degnan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9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Quick anxiety check-in</a:t>
            </a:r>
          </a:p>
          <a:p>
            <a:pPr algn="ctr"/>
            <a:r>
              <a:rPr lang="en-US" sz="2400" dirty="0" smtClean="0"/>
              <a:t>Your </a:t>
            </a:r>
            <a:r>
              <a:rPr lang="en-US" sz="2400" dirty="0"/>
              <a:t>answers are anonymous</a:t>
            </a:r>
          </a:p>
          <a:p>
            <a:pPr algn="ctr"/>
            <a:r>
              <a:rPr lang="en-US" sz="2400" dirty="0" smtClean="0"/>
              <a:t>Turn your card so that your answer is on top</a:t>
            </a:r>
          </a:p>
          <a:p>
            <a:pPr algn="ctr"/>
            <a:r>
              <a:rPr lang="en-US" sz="2400" dirty="0" smtClean="0"/>
              <a:t>Make sure your fingers are not covering the blocks on your </a:t>
            </a:r>
            <a:r>
              <a:rPr lang="en-US" sz="2400" dirty="0" smtClean="0"/>
              <a:t>paper</a:t>
            </a:r>
          </a:p>
          <a:p>
            <a:pPr algn="ctr"/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://plickers.com/</a:t>
            </a:r>
            <a:endParaRPr lang="en-US" sz="2400" dirty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280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Identifying triggers of our own anxiety</a:t>
            </a:r>
          </a:p>
          <a:p>
            <a:r>
              <a:rPr lang="en-US" dirty="0" smtClean="0"/>
              <a:t>Identifying our own levels of anxiety in a variety of situations</a:t>
            </a:r>
          </a:p>
          <a:p>
            <a:r>
              <a:rPr lang="en-US" dirty="0" smtClean="0"/>
              <a:t>Coping skills for managing anxiety</a:t>
            </a:r>
            <a:endParaRPr lang="en-US" dirty="0" smtClean="0"/>
          </a:p>
          <a:p>
            <a:r>
              <a:rPr lang="en-US" dirty="0" smtClean="0"/>
              <a:t>When and how to ask for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6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</a:t>
            </a:r>
            <a:r>
              <a:rPr lang="en-US" dirty="0" smtClean="0"/>
              <a:t>slip (on the back of your </a:t>
            </a:r>
            <a:r>
              <a:rPr lang="en-US" dirty="0" err="1" smtClean="0"/>
              <a:t>plickers</a:t>
            </a:r>
            <a:r>
              <a:rPr lang="en-US" dirty="0" smtClean="0"/>
              <a:t> card)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Your name</a:t>
            </a:r>
          </a:p>
          <a:p>
            <a:endParaRPr lang="en-US" dirty="0" smtClean="0"/>
          </a:p>
          <a:p>
            <a:r>
              <a:rPr lang="en-US" dirty="0" smtClean="0"/>
              <a:t>What further questions do you have about anxiety?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Would you like to speak with me individually about your own anxiety?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89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anxiety?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Anxiety is a feeling of being worried about a threat or danger that </a:t>
            </a:r>
            <a:r>
              <a:rPr lang="en-US" i="1" u="sng" dirty="0" smtClean="0"/>
              <a:t>might or might not</a:t>
            </a:r>
            <a:r>
              <a:rPr lang="en-US" dirty="0" smtClean="0"/>
              <a:t> happen</a:t>
            </a:r>
          </a:p>
          <a:p>
            <a:r>
              <a:rPr lang="en-US" dirty="0" smtClean="0"/>
              <a:t>Can affect your thoughts, feelings and/or body</a:t>
            </a:r>
          </a:p>
          <a:p>
            <a:r>
              <a:rPr lang="en-US" dirty="0" smtClean="0"/>
              <a:t>Your body’s built-in “red alert” system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488" y="2756091"/>
            <a:ext cx="2558848" cy="255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37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459404"/>
            <a:ext cx="10364451" cy="1596177"/>
          </a:xfrm>
        </p:spPr>
        <p:txBody>
          <a:bodyPr/>
          <a:lstStyle/>
          <a:p>
            <a:r>
              <a:rPr lang="en-US" dirty="0" smtClean="0"/>
              <a:t>Who gets anxiety?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58979" y="1639729"/>
            <a:ext cx="10419245" cy="3254389"/>
          </a:xfrm>
        </p:spPr>
        <p:txBody>
          <a:bodyPr>
            <a:normAutofit/>
          </a:bodyPr>
          <a:lstStyle/>
          <a:p>
            <a:r>
              <a:rPr lang="en-US" dirty="0" smtClean="0"/>
              <a:t>EVERYONE!</a:t>
            </a:r>
          </a:p>
          <a:p>
            <a:r>
              <a:rPr lang="en-US" dirty="0" smtClean="0"/>
              <a:t>It is normal to feel anxious when you are in a scary or stressful situation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310" y="2683156"/>
            <a:ext cx="2899377" cy="21745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2019497" y="5085155"/>
            <a:ext cx="8153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IT IS ALSO IMPORTANT TO DEVELOP COPING STRATEGIES TO CALM DOWN!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829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have anxiety?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91904"/>
            <a:ext cx="10364451" cy="4077954"/>
          </a:xfrm>
        </p:spPr>
        <p:txBody>
          <a:bodyPr>
            <a:normAutofit/>
          </a:bodyPr>
          <a:lstStyle/>
          <a:p>
            <a:r>
              <a:rPr lang="en-US" dirty="0" smtClean="0"/>
              <a:t>Anxiety helped protect early humans from danger</a:t>
            </a:r>
          </a:p>
          <a:p>
            <a:r>
              <a:rPr lang="en-US" dirty="0" smtClean="0"/>
              <a:t>Process in the brain that helped them react quicker, be stronger, and remain alert</a:t>
            </a:r>
          </a:p>
          <a:p>
            <a:r>
              <a:rPr lang="en-US" dirty="0" smtClean="0"/>
              <a:t>“Fight, flight or freeze”</a:t>
            </a:r>
          </a:p>
          <a:p>
            <a:pPr lvl="1"/>
            <a:r>
              <a:rPr lang="en-US" dirty="0" smtClean="0"/>
              <a:t>Chemicals are released that prepare you to fight, run away, or stay perfectly still</a:t>
            </a:r>
          </a:p>
          <a:p>
            <a:r>
              <a:rPr lang="en-US" dirty="0" smtClean="0"/>
              <a:t>When you perceive a stressful situation (a  major test, public speaking, performance, etc.) it is very normal to feel nervous! </a:t>
            </a:r>
          </a:p>
          <a:p>
            <a:r>
              <a:rPr lang="en-US" dirty="0" smtClean="0"/>
              <a:t>Anxiety becomes more significant when we have this fight, flight or freeze response very often, or for long periods of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0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05" y="161457"/>
            <a:ext cx="10364451" cy="1596177"/>
          </a:xfrm>
        </p:spPr>
        <p:txBody>
          <a:bodyPr/>
          <a:lstStyle/>
          <a:p>
            <a:r>
              <a:rPr lang="en-US" dirty="0" smtClean="0"/>
              <a:t>What happens in our brains?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69" y="1534884"/>
            <a:ext cx="5484022" cy="4183819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583" y="2852786"/>
            <a:ext cx="1368915" cy="14037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583" y="1262087"/>
            <a:ext cx="1376775" cy="1376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583" y="4507806"/>
            <a:ext cx="1376775" cy="13767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661491" y="1476011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HIPPOCAMPUS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STORES MEMORIES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AMYGDALA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REACTIVE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“GUARD”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PREFRONTAL CORTEX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“THE BOSS”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TAKES TIME TO REACT</a:t>
            </a:r>
          </a:p>
        </p:txBody>
      </p:sp>
    </p:spTree>
    <p:extLst>
      <p:ext uri="{BB962C8B-B14F-4D97-AF65-F5344CB8AC3E}">
        <p14:creationId xmlns:p14="http://schemas.microsoft.com/office/powerpoint/2010/main" val="2495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Anxiety response in brains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brain is flooded with norepinephrine, cortisol and adrenaline</a:t>
            </a:r>
          </a:p>
          <a:p>
            <a:r>
              <a:rPr lang="en-US" dirty="0" smtClean="0"/>
              <a:t>these are designed to increase your speed, reflexes and awareness</a:t>
            </a:r>
          </a:p>
          <a:p>
            <a:r>
              <a:rPr lang="en-US" dirty="0" smtClean="0"/>
              <a:t>heart rate increases</a:t>
            </a:r>
          </a:p>
          <a:p>
            <a:pPr lvl="1"/>
            <a:r>
              <a:rPr lang="en-US" dirty="0" smtClean="0"/>
              <a:t>more blood to your muscles</a:t>
            </a:r>
          </a:p>
          <a:p>
            <a:pPr lvl="1"/>
            <a:r>
              <a:rPr lang="en-US" dirty="0" smtClean="0"/>
              <a:t>more oxygen to your lungs</a:t>
            </a:r>
          </a:p>
          <a:p>
            <a:r>
              <a:rPr lang="en-US" dirty="0" smtClean="0"/>
              <a:t>This can be helpful in many ways when you do need to be on alert</a:t>
            </a:r>
          </a:p>
          <a:p>
            <a:r>
              <a:rPr lang="en-US" dirty="0" smtClean="0"/>
              <a:t>This should “shut off” when the threat is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9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responses to normal levels of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Shaking hands</a:t>
            </a:r>
          </a:p>
          <a:p>
            <a:r>
              <a:rPr lang="en-US" dirty="0" smtClean="0"/>
              <a:t>Faster heartbeat</a:t>
            </a:r>
          </a:p>
          <a:p>
            <a:r>
              <a:rPr lang="en-US" dirty="0" smtClean="0"/>
              <a:t>Fidgety</a:t>
            </a:r>
          </a:p>
          <a:p>
            <a:r>
              <a:rPr lang="en-US" dirty="0" smtClean="0"/>
              <a:t>Shallow breathing</a:t>
            </a:r>
          </a:p>
          <a:p>
            <a:r>
              <a:rPr lang="en-US" dirty="0" smtClean="0"/>
              <a:t>Flushed face</a:t>
            </a:r>
          </a:p>
          <a:p>
            <a:r>
              <a:rPr lang="en-US" dirty="0" smtClean="0"/>
              <a:t>Tight muscles</a:t>
            </a:r>
          </a:p>
        </p:txBody>
      </p:sp>
    </p:spTree>
    <p:extLst>
      <p:ext uri="{BB962C8B-B14F-4D97-AF65-F5344CB8AC3E}">
        <p14:creationId xmlns:p14="http://schemas.microsoft.com/office/powerpoint/2010/main" val="137191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normal anxiety turn into something bigger?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most people, feelings of anxiety begin when they enter a stressful situation, and they end when the situation is over</a:t>
            </a:r>
          </a:p>
          <a:p>
            <a:r>
              <a:rPr lang="en-US" dirty="0" smtClean="0"/>
              <a:t>For many people, however, the anxiety response can happen any time, be very </a:t>
            </a:r>
            <a:r>
              <a:rPr lang="en-US" dirty="0" err="1" smtClean="0"/>
              <a:t>intesnse</a:t>
            </a:r>
            <a:r>
              <a:rPr lang="en-US" dirty="0" smtClean="0"/>
              <a:t>, or last for long periods of time</a:t>
            </a:r>
          </a:p>
          <a:p>
            <a:r>
              <a:rPr lang="en-US" dirty="0" smtClean="0"/>
              <a:t>They have a heightened sense of “fight, flight or freeze” which can come on even when there is no actual danger</a:t>
            </a:r>
          </a:p>
          <a:p>
            <a:r>
              <a:rPr lang="en-US" dirty="0" smtClean="0"/>
              <a:t>It is important to seek help from a doctor, counselor, or therapist if this happens</a:t>
            </a:r>
          </a:p>
          <a:p>
            <a:r>
              <a:rPr lang="en-US" dirty="0" smtClean="0"/>
              <a:t>You </a:t>
            </a:r>
            <a:r>
              <a:rPr lang="en-US" u="sng" dirty="0" smtClean="0"/>
              <a:t>can</a:t>
            </a:r>
            <a:r>
              <a:rPr lang="en-US" dirty="0" smtClean="0"/>
              <a:t> get better! (and it’s worth it!)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9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effects of excessive levels of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Headaches</a:t>
            </a:r>
          </a:p>
          <a:p>
            <a:r>
              <a:rPr lang="en-US" dirty="0" smtClean="0"/>
              <a:t>Stomach aches</a:t>
            </a:r>
            <a:endParaRPr lang="en-US" dirty="0"/>
          </a:p>
          <a:p>
            <a:r>
              <a:rPr lang="en-US" dirty="0"/>
              <a:t>Poor sleep</a:t>
            </a:r>
          </a:p>
          <a:p>
            <a:r>
              <a:rPr lang="en-US" dirty="0"/>
              <a:t>Racing heartbeat</a:t>
            </a:r>
          </a:p>
          <a:p>
            <a:r>
              <a:rPr lang="en-US" dirty="0"/>
              <a:t>Shakiness</a:t>
            </a:r>
          </a:p>
          <a:p>
            <a:r>
              <a:rPr lang="en-US" dirty="0"/>
              <a:t>Difficulty focusing and forming </a:t>
            </a:r>
            <a:r>
              <a:rPr lang="en-US" dirty="0" smtClean="0"/>
              <a:t>thoughts</a:t>
            </a:r>
          </a:p>
          <a:p>
            <a:r>
              <a:rPr lang="en-US" dirty="0" smtClean="0"/>
              <a:t>Panic attacks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657" y="2510979"/>
            <a:ext cx="2794000" cy="281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2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16493</TotalTime>
  <Words>526</Words>
  <Application>Microsoft Office PowerPoint</Application>
  <PresentationFormat>Widescreen</PresentationFormat>
  <Paragraphs>102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Tw Cen MT</vt:lpstr>
      <vt:lpstr>Droplet</vt:lpstr>
      <vt:lpstr>anxiety</vt:lpstr>
      <vt:lpstr>What is anxiety?</vt:lpstr>
      <vt:lpstr>Who gets anxiety?</vt:lpstr>
      <vt:lpstr>Why do people have anxiety?</vt:lpstr>
      <vt:lpstr>What happens in our brains?</vt:lpstr>
      <vt:lpstr> Anxiety response in brains</vt:lpstr>
      <vt:lpstr>Physical responses to normal levels of anxiety</vt:lpstr>
      <vt:lpstr>when does normal anxiety turn into something bigger?</vt:lpstr>
      <vt:lpstr>Physical effects of excessive levels of anxiety</vt:lpstr>
      <vt:lpstr>Plickers</vt:lpstr>
      <vt:lpstr>What’s next?</vt:lpstr>
      <vt:lpstr>Exit slip (on the back of your plickers card)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Coping with stress and anxiety</dc:title>
  <dc:creator>Mark</dc:creator>
  <cp:lastModifiedBy>Degnan, Rebecca</cp:lastModifiedBy>
  <cp:revision>164</cp:revision>
  <cp:lastPrinted>2016-01-11T20:59:13Z</cp:lastPrinted>
  <dcterms:created xsi:type="dcterms:W3CDTF">2015-12-12T14:25:22Z</dcterms:created>
  <dcterms:modified xsi:type="dcterms:W3CDTF">2016-01-21T16:00:08Z</dcterms:modified>
</cp:coreProperties>
</file>